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277" r:id="rId5"/>
    <p:sldId id="372" r:id="rId6"/>
    <p:sldId id="260" r:id="rId7"/>
    <p:sldId id="348" r:id="rId8"/>
    <p:sldId id="268" r:id="rId9"/>
    <p:sldId id="360" r:id="rId10"/>
    <p:sldId id="369" r:id="rId11"/>
    <p:sldId id="271" r:id="rId12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3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9" autoAdjust="0"/>
    <p:restoredTop sz="86635" autoAdjust="0"/>
  </p:normalViewPr>
  <p:slideViewPr>
    <p:cSldViewPr showGuides="1">
      <p:cViewPr varScale="1">
        <p:scale>
          <a:sx n="99" d="100"/>
          <a:sy n="99" d="100"/>
        </p:scale>
        <p:origin x="780" y="90"/>
      </p:cViewPr>
      <p:guideLst>
        <p:guide orient="horz" pos="2813"/>
        <p:guide pos="2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多专家结构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语义混合框架用于揭示时序知识图谱的历史模式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现有的工作要么集中在结构信息，要么集中在语义信息，忽视了整合这两种信息的潜在好处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这些方法忽略了在处理不同类型的事件时，不同类型的信息有其自身的优势。对于历史事件，捕获重复模式，而对于非历史事件，探索进化模式。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结构信息的缺乏导致对实体交互模式的认识不足，而语义信息的缺乏则阻碍了对实体行为的理解。如图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1(b)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所示，法国反复出现的“控诉”或“需求”行动可以为预测未来的“需求”行动提供信息。从“控诉”到“要求”有一个逻辑进程，但基于图形的方法只是将它们视为两个不同的关系，失去了这种推理证据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结构信息和语义信息在应用于不同类型事件时的互补优势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历史事件通常涉及复杂的背景，大型语言模型可以更好地捕捉这些背景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现有的工作要么集中在结构信息，要么集中在语义信息，忽视了整合这两种信息的潜在好处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这些方法忽略了在处理不同类型的事件时，不同类型的信息有其自身的优势。对于历史事件，捕获重复模式，而对于非历史事件，探索进化模式。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结构信息的缺乏导致对实体交互模式的认识不足，而语义信息的缺乏则阻碍了对实体行为的理解。如图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1(b)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所示，法国反复出现的“控诉”或“需求”行动可以为预测未来的“需求”行动提供信息。从“控诉”到“要求”有一个逻辑进程，但基于图形的方法只是将它们视为两个不同的关系，失去了这种推理证据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结构信息和语义信息在应用于不同类型事件时的互补优势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历史事件通常涉及复杂的背景，大型语言模型可以更好地捕捉这些背景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三层架构：</a:t>
            </a:r>
            <a:r>
              <a:rPr lang="zh-CN" altLang="en-US" b="1" dirty="0"/>
              <a:t>特征编码器 → 事件感知专家（多专家）→ 预测专家</a:t>
            </a:r>
            <a:r>
              <a:rPr lang="zh-CN" altLang="en-US" dirty="0"/>
              <a:t>。底层并行抽取</a:t>
            </a:r>
            <a:r>
              <a:rPr lang="zh-CN" altLang="en-US" b="1" dirty="0"/>
              <a:t>结构</a:t>
            </a:r>
            <a:r>
              <a:rPr lang="zh-CN" altLang="en-US" dirty="0"/>
              <a:t>与</a:t>
            </a:r>
            <a:r>
              <a:rPr lang="zh-CN" altLang="en-US" b="1" dirty="0"/>
              <a:t>语义</a:t>
            </a:r>
            <a:r>
              <a:rPr lang="zh-CN" altLang="en-US" dirty="0"/>
              <a:t>两种视角的查询表示，中层用“历史</a:t>
            </a:r>
            <a:r>
              <a:rPr lang="en-US" altLang="zh-CN" dirty="0"/>
              <a:t>/</a:t>
            </a:r>
            <a:r>
              <a:rPr lang="zh-CN" altLang="en-US" dirty="0"/>
              <a:t>非历史”两类专家模块带门控完成</a:t>
            </a:r>
            <a:r>
              <a:rPr lang="zh-CN" altLang="en-US" b="1" dirty="0"/>
              <a:t>自适应融合</a:t>
            </a:r>
            <a:r>
              <a:rPr lang="zh-CN" altLang="en-US" dirty="0"/>
              <a:t>，顶层再用一个预测专家对所有专家输出</a:t>
            </a:r>
            <a:r>
              <a:rPr lang="zh-CN" altLang="en-US" b="1" dirty="0"/>
              <a:t>二次加权</a:t>
            </a:r>
            <a:r>
              <a:rPr lang="zh-CN" altLang="en-US" dirty="0"/>
              <a:t>，产出最终查询表示并打分候选实体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的结构编码器，以子图作为输入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一个基于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llm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的语义编码器，以实体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关系名称作为输入。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设 </a:t>
            </a:r>
            <a:r>
              <a:rPr lang="en-US" altLang="zh-CN" dirty="0"/>
              <a:t>M</a:t>
            </a:r>
            <a:r>
              <a:rPr lang="zh-CN" altLang="en-US" dirty="0"/>
              <a:t>个</a:t>
            </a:r>
            <a:r>
              <a:rPr lang="zh-CN" altLang="en-US" b="1" dirty="0"/>
              <a:t>历史专家</a:t>
            </a:r>
            <a:r>
              <a:rPr lang="zh-CN" altLang="en-US" dirty="0"/>
              <a:t>与 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zh-CN" altLang="en-US" b="1" dirty="0"/>
              <a:t>非历史专家</a:t>
            </a:r>
            <a:r>
              <a:rPr lang="zh-CN" altLang="en-US" dirty="0"/>
              <a:t>。每个专家有一个</a:t>
            </a:r>
            <a:r>
              <a:rPr lang="zh-CN" altLang="en-US" b="1" dirty="0"/>
              <a:t>查询驱动的门控</a:t>
            </a:r>
            <a:r>
              <a:rPr lang="zh-CN" altLang="en-US" dirty="0"/>
              <a:t>，</a:t>
            </a:r>
            <a:r>
              <a:rPr lang="zh-CN" altLang="en-US" b="1" dirty="0"/>
              <a:t>以 </a:t>
            </a:r>
            <a:r>
              <a:rPr lang="en-US" altLang="zh-CN" b="1" dirty="0" err="1"/>
              <a:t>qg</a:t>
            </a:r>
            <a:r>
              <a:rPr lang="en-US" altLang="zh-CN" b="1" dirty="0"/>
              <a:t>​ </a:t>
            </a:r>
            <a:r>
              <a:rPr lang="zh-CN" altLang="en-US" b="1" dirty="0"/>
              <a:t>为输入</a:t>
            </a:r>
            <a:r>
              <a:rPr lang="zh-CN" altLang="en-US" dirty="0"/>
              <a:t>产生权重 </a:t>
            </a:r>
            <a:r>
              <a:rPr lang="en-US" altLang="zh-CN" dirty="0"/>
              <a:t>α</a:t>
            </a:r>
            <a:r>
              <a:rPr lang="en-US" altLang="zh-CN" dirty="0" err="1"/>
              <a:t>i</a:t>
            </a:r>
            <a:r>
              <a:rPr lang="zh-CN" altLang="en-US" dirty="0"/>
              <a:t>，再在结构与语义两路之间做按权融合</a:t>
            </a:r>
            <a:endParaRPr lang="en-US" altLang="zh-CN" dirty="0"/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历史专家（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）：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​较小（依赖语义信息更多），因历史事件需捕捉 “重复语义模式”（如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Accuse→Demand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）；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非历史专家（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）：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​较大（依赖结构信息更多），因非历史事件需捕捉 “结构演化模式”（如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与新实体的潜在连接）。</a:t>
            </a:r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2064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Yuming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149860" y="1448435"/>
            <a:ext cx="11906250" cy="11614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 fontAlgn="auto" latinLnBrk="1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Fast Think-on-Graph Wider, Deeper and Faster Reasoning of Large 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46885" marR="5080" lvl="1" indent="-1277620" algn="ctr" fontAlgn="auto" latinLnBrk="1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Language Model on Knowledge Graph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 2025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3576" y="5333812"/>
            <a:ext cx="6096356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12.17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0200" y="2674620"/>
            <a:ext cx="8999220" cy="1508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3105" y="2160270"/>
            <a:ext cx="10969625" cy="33483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/>
              <a:t>1) Simple paradigms usually fail with the complex problems due to the narrow and shallow correlations capture from KGs. </a:t>
            </a:r>
            <a:endParaRPr lang="en-US" altLang="zh-CN" sz="2000"/>
          </a:p>
          <a:p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2) Methods of strong coupling with KGs tend to be high computation cost and time consuming if the graph is dense.</a:t>
            </a:r>
            <a:endParaRPr lang="en-US" altLang="zh-CN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0476" y="44767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76927" y="62687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285240"/>
            <a:ext cx="9113520" cy="5546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905635"/>
            <a:ext cx="11034395" cy="3872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52999" y="38112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258055" y="65062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753235"/>
            <a:ext cx="2847975" cy="5632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2439035"/>
            <a:ext cx="4122420" cy="7086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5" y="3478530"/>
            <a:ext cx="4434840" cy="13106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00" y="5120005"/>
            <a:ext cx="3642360" cy="6629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1661795"/>
            <a:ext cx="3901440" cy="44196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2600" y="2439035"/>
            <a:ext cx="3939540" cy="510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46828" y="50393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648326" y="685672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600835"/>
            <a:ext cx="4422775" cy="48133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1342390"/>
            <a:ext cx="4871720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2163" y="45732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76963" y="60934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" y="1905635"/>
            <a:ext cx="5154295" cy="32207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439035"/>
            <a:ext cx="509016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2163" y="45732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76963" y="60934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748790"/>
            <a:ext cx="4960620" cy="45948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2058035"/>
            <a:ext cx="5044440" cy="32537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BkZTM0OGMzMWQ4M2VlY2NjNzYwNTY2N2VlMTRmNzIifQ=="/>
  <p:tag name="resource_record_key" val="{&quot;12&quot;:[19979378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2052</Words>
  <Application>WPS 演示</Application>
  <PresentationFormat>宽屏</PresentationFormat>
  <Paragraphs>130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张卓威</cp:lastModifiedBy>
  <cp:revision>257</cp:revision>
  <dcterms:created xsi:type="dcterms:W3CDTF">2023-09-17T03:47:00Z</dcterms:created>
  <dcterms:modified xsi:type="dcterms:W3CDTF">2025-12-17T04:48:51Z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2023-09-07T08:00:00Z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2023-09-28T08:00:00Z</vt:filetime>
  </property>
  <property fmtid="{D5CDD505-2E9C-101B-9397-08002B2CF9AE}" pid="5" name="ICV">
    <vt:lpwstr>8A797415C6A2429F80498935B86E1977_13</vt:lpwstr>
  </property>
  <property fmtid="{D5CDD505-2E9C-101B-9397-08002B2CF9AE}" pid="6" name="KSOProductBuildVer">
    <vt:lpwstr>2052-12.1.0.24034</vt:lpwstr>
  </property>
</Properties>
</file>